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  <p:sldMasterId id="2147483713" r:id="rId4"/>
  </p:sldMasterIdLst>
  <p:sldIdLst>
    <p:sldId id="256" r:id="rId5"/>
    <p:sldId id="257" r:id="rId6"/>
    <p:sldId id="272" r:id="rId7"/>
    <p:sldId id="277" r:id="rId8"/>
    <p:sldId id="276" r:id="rId9"/>
    <p:sldId id="274" r:id="rId10"/>
    <p:sldId id="275" r:id="rId11"/>
    <p:sldId id="260" r:id="rId12"/>
    <p:sldId id="265" r:id="rId13"/>
    <p:sldId id="263" r:id="rId14"/>
    <p:sldId id="261" r:id="rId15"/>
    <p:sldId id="262" r:id="rId16"/>
    <p:sldId id="264" r:id="rId17"/>
    <p:sldId id="266" r:id="rId18"/>
    <p:sldId id="259" r:id="rId19"/>
    <p:sldId id="258" r:id="rId20"/>
    <p:sldId id="270" r:id="rId21"/>
    <p:sldId id="271" r:id="rId22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593914041994751E-2"/>
          <c:y val="5.8476855905257821E-2"/>
          <c:w val="0.89072752624671914"/>
          <c:h val="0.7955762407262337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22</c:v>
                </c:pt>
                <c:pt idx="2">
                  <c:v>46</c:v>
                </c:pt>
              </c:numCache>
            </c:numRef>
          </c:val>
        </c:ser>
        <c:shape val="box"/>
        <c:axId val="63340928"/>
        <c:axId val="90151552"/>
        <c:axId val="0"/>
      </c:bar3DChart>
      <c:catAx>
        <c:axId val="63340928"/>
        <c:scaling>
          <c:orientation val="minMax"/>
        </c:scaling>
        <c:axPos val="b"/>
        <c:tickLblPos val="nextTo"/>
        <c:crossAx val="90151552"/>
        <c:crosses val="autoZero"/>
        <c:auto val="1"/>
        <c:lblAlgn val="ctr"/>
        <c:lblOffset val="100"/>
      </c:catAx>
      <c:valAx>
        <c:axId val="9015155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33409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8031F-7F79-4542-8BBD-27A49FDC7F0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115B06-47EE-4FB1-8AAB-B62EB35DCF58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информирование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8FB339-E053-4C9F-80CE-D880BA946CB7}" type="parTrans" cxnId="{0F3C1154-D5D0-4D99-9F58-FAFCA4A5F9EF}">
      <dgm:prSet/>
      <dgm:spPr/>
      <dgm:t>
        <a:bodyPr/>
        <a:lstStyle/>
        <a:p>
          <a:endParaRPr lang="ru-RU"/>
        </a:p>
      </dgm:t>
    </dgm:pt>
    <dgm:pt modelId="{894418CA-21D9-4F42-85D6-E27C8020D20D}" type="sibTrans" cxnId="{0F3C1154-D5D0-4D99-9F58-FAFCA4A5F9EF}">
      <dgm:prSet/>
      <dgm:spPr/>
      <dgm:t>
        <a:bodyPr/>
        <a:lstStyle/>
        <a:p>
          <a:endParaRPr lang="ru-RU"/>
        </a:p>
      </dgm:t>
    </dgm:pt>
    <dgm:pt modelId="{28B31D41-2CAC-4A90-A0DC-1F91A6A901C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обобщение правоприменительной практики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F2FE77-F81C-48DF-BDC1-FADE180E94F9}" type="parTrans" cxnId="{BB47A054-6B26-4910-B9B9-1C200F775424}">
      <dgm:prSet/>
      <dgm:spPr/>
      <dgm:t>
        <a:bodyPr/>
        <a:lstStyle/>
        <a:p>
          <a:endParaRPr lang="ru-RU"/>
        </a:p>
      </dgm:t>
    </dgm:pt>
    <dgm:pt modelId="{41D16767-66E9-4F10-983F-3E3E62E81D17}" type="sibTrans" cxnId="{BB47A054-6B26-4910-B9B9-1C200F775424}">
      <dgm:prSet/>
      <dgm:spPr/>
      <dgm:t>
        <a:bodyPr/>
        <a:lstStyle/>
        <a:p>
          <a:endParaRPr lang="ru-RU"/>
        </a:p>
      </dgm:t>
    </dgm:pt>
    <dgm:pt modelId="{99B537CA-8091-488C-A78C-77513BF54F2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объявление предостережения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EB59C7-CDD2-4F65-9C46-16E16A4A708A}" type="parTrans" cxnId="{621CBA71-02B0-4AD7-8324-86409761C6D8}">
      <dgm:prSet/>
      <dgm:spPr/>
      <dgm:t>
        <a:bodyPr/>
        <a:lstStyle/>
        <a:p>
          <a:endParaRPr lang="ru-RU"/>
        </a:p>
      </dgm:t>
    </dgm:pt>
    <dgm:pt modelId="{45C3AAAF-3F4D-467F-B39C-D6F5FFF56BA8}" type="sibTrans" cxnId="{621CBA71-02B0-4AD7-8324-86409761C6D8}">
      <dgm:prSet/>
      <dgm:spPr/>
      <dgm:t>
        <a:bodyPr/>
        <a:lstStyle/>
        <a:p>
          <a:endParaRPr lang="ru-RU"/>
        </a:p>
      </dgm:t>
    </dgm:pt>
    <dgm:pt modelId="{F640E830-A5BB-41D4-8466-4D12BE39BCF4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консультирование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98534C-91A9-4B75-83F3-382C6FF18109}" type="parTrans" cxnId="{54FBF1C1-908F-45B0-A293-DAF4BA26F5D5}">
      <dgm:prSet/>
      <dgm:spPr/>
      <dgm:t>
        <a:bodyPr/>
        <a:lstStyle/>
        <a:p>
          <a:endParaRPr lang="ru-RU"/>
        </a:p>
      </dgm:t>
    </dgm:pt>
    <dgm:pt modelId="{BC1D4260-B373-47C7-8881-9C336BD41CA6}" type="sibTrans" cxnId="{54FBF1C1-908F-45B0-A293-DAF4BA26F5D5}">
      <dgm:prSet/>
      <dgm:spPr/>
      <dgm:t>
        <a:bodyPr/>
        <a:lstStyle/>
        <a:p>
          <a:endParaRPr lang="ru-RU"/>
        </a:p>
      </dgm:t>
    </dgm:pt>
    <dgm:pt modelId="{A8BDE007-4EC3-4A53-8DB0-4F15EDD1DAB0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профилактический визит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0BAC15-13DC-44DB-AFDD-83E3A53241DB}" type="parTrans" cxnId="{04B56F1C-D64D-4960-8B75-A4F986E9161A}">
      <dgm:prSet/>
      <dgm:spPr/>
      <dgm:t>
        <a:bodyPr/>
        <a:lstStyle/>
        <a:p>
          <a:endParaRPr lang="ru-RU"/>
        </a:p>
      </dgm:t>
    </dgm:pt>
    <dgm:pt modelId="{298A27AD-724B-4655-AB61-F4E211DDBBB6}" type="sibTrans" cxnId="{04B56F1C-D64D-4960-8B75-A4F986E9161A}">
      <dgm:prSet/>
      <dgm:spPr/>
      <dgm:t>
        <a:bodyPr/>
        <a:lstStyle/>
        <a:p>
          <a:endParaRPr lang="ru-RU"/>
        </a:p>
      </dgm:t>
    </dgm:pt>
    <dgm:pt modelId="{A7125F88-441B-4608-B01B-5AD44D9B0B58}" type="pres">
      <dgm:prSet presAssocID="{7068031F-7F79-4542-8BBD-27A49FDC7F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46B3F-E0DB-4866-B84B-AE51700262BC}" type="pres">
      <dgm:prSet presAssocID="{74115B06-47EE-4FB1-8AAB-B62EB35DCF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F95EB-CE32-42FA-9DD0-61B00C863FE8}" type="pres">
      <dgm:prSet presAssocID="{894418CA-21D9-4F42-85D6-E27C8020D20D}" presName="sibTrans" presStyleCnt="0"/>
      <dgm:spPr/>
    </dgm:pt>
    <dgm:pt modelId="{BF691BC2-A326-4E75-BD29-404B4D2F44AA}" type="pres">
      <dgm:prSet presAssocID="{28B31D41-2CAC-4A90-A0DC-1F91A6A901C1}" presName="node" presStyleLbl="node1" presStyleIdx="1" presStyleCnt="5" custScaleX="137814" custLinFactNeighborX="-2609" custLinFactNeighborY="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6A59F-D541-40E8-B44C-C8630B4244DD}" type="pres">
      <dgm:prSet presAssocID="{41D16767-66E9-4F10-983F-3E3E62E81D17}" presName="sibTrans" presStyleCnt="0"/>
      <dgm:spPr/>
    </dgm:pt>
    <dgm:pt modelId="{E11EECAD-060C-4BE6-9291-467AC84530A1}" type="pres">
      <dgm:prSet presAssocID="{99B537CA-8091-488C-A78C-77513BF54F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E6298-1187-46C3-B558-73EE546E85F2}" type="pres">
      <dgm:prSet presAssocID="{45C3AAAF-3F4D-467F-B39C-D6F5FFF56BA8}" presName="sibTrans" presStyleCnt="0"/>
      <dgm:spPr/>
    </dgm:pt>
    <dgm:pt modelId="{3006EB1E-3BC6-4CF9-BE5F-3D3897DAF89A}" type="pres">
      <dgm:prSet presAssocID="{F640E830-A5BB-41D4-8466-4D12BE39BC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F70E6-25C3-4FAA-87D1-316029C56890}" type="pres">
      <dgm:prSet presAssocID="{BC1D4260-B373-47C7-8881-9C336BD41CA6}" presName="sibTrans" presStyleCnt="0"/>
      <dgm:spPr/>
    </dgm:pt>
    <dgm:pt modelId="{5275FBA5-7A01-403F-BCF6-112E044C93D0}" type="pres">
      <dgm:prSet presAssocID="{A8BDE007-4EC3-4A53-8DB0-4F15EDD1DA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5275ED-5E4E-4733-A1ED-A4DA616A7FD6}" type="presOf" srcId="{99B537CA-8091-488C-A78C-77513BF54F27}" destId="{E11EECAD-060C-4BE6-9291-467AC84530A1}" srcOrd="0" destOrd="0" presId="urn:microsoft.com/office/officeart/2005/8/layout/default"/>
    <dgm:cxn modelId="{A170DC0E-F4CB-4B37-AB24-EEAE3561F5A8}" type="presOf" srcId="{74115B06-47EE-4FB1-8AAB-B62EB35DCF58}" destId="{C3A46B3F-E0DB-4866-B84B-AE51700262BC}" srcOrd="0" destOrd="0" presId="urn:microsoft.com/office/officeart/2005/8/layout/default"/>
    <dgm:cxn modelId="{621CBA71-02B0-4AD7-8324-86409761C6D8}" srcId="{7068031F-7F79-4542-8BBD-27A49FDC7F08}" destId="{99B537CA-8091-488C-A78C-77513BF54F27}" srcOrd="2" destOrd="0" parTransId="{26EB59C7-CDD2-4F65-9C46-16E16A4A708A}" sibTransId="{45C3AAAF-3F4D-467F-B39C-D6F5FFF56BA8}"/>
    <dgm:cxn modelId="{C5A60941-FDE1-499F-BA7F-EB7C324440B2}" type="presOf" srcId="{7068031F-7F79-4542-8BBD-27A49FDC7F08}" destId="{A7125F88-441B-4608-B01B-5AD44D9B0B58}" srcOrd="0" destOrd="0" presId="urn:microsoft.com/office/officeart/2005/8/layout/default"/>
    <dgm:cxn modelId="{04B56F1C-D64D-4960-8B75-A4F986E9161A}" srcId="{7068031F-7F79-4542-8BBD-27A49FDC7F08}" destId="{A8BDE007-4EC3-4A53-8DB0-4F15EDD1DAB0}" srcOrd="4" destOrd="0" parTransId="{BA0BAC15-13DC-44DB-AFDD-83E3A53241DB}" sibTransId="{298A27AD-724B-4655-AB61-F4E211DDBBB6}"/>
    <dgm:cxn modelId="{65157508-F195-48E8-A6BA-6C094A315D5A}" type="presOf" srcId="{F640E830-A5BB-41D4-8466-4D12BE39BCF4}" destId="{3006EB1E-3BC6-4CF9-BE5F-3D3897DAF89A}" srcOrd="0" destOrd="0" presId="urn:microsoft.com/office/officeart/2005/8/layout/default"/>
    <dgm:cxn modelId="{54FBF1C1-908F-45B0-A293-DAF4BA26F5D5}" srcId="{7068031F-7F79-4542-8BBD-27A49FDC7F08}" destId="{F640E830-A5BB-41D4-8466-4D12BE39BCF4}" srcOrd="3" destOrd="0" parTransId="{2298534C-91A9-4B75-83F3-382C6FF18109}" sibTransId="{BC1D4260-B373-47C7-8881-9C336BD41CA6}"/>
    <dgm:cxn modelId="{2400BBA4-B314-4EF0-BCC1-EF417B7C066F}" type="presOf" srcId="{28B31D41-2CAC-4A90-A0DC-1F91A6A901C1}" destId="{BF691BC2-A326-4E75-BD29-404B4D2F44AA}" srcOrd="0" destOrd="0" presId="urn:microsoft.com/office/officeart/2005/8/layout/default"/>
    <dgm:cxn modelId="{BB47A054-6B26-4910-B9B9-1C200F775424}" srcId="{7068031F-7F79-4542-8BBD-27A49FDC7F08}" destId="{28B31D41-2CAC-4A90-A0DC-1F91A6A901C1}" srcOrd="1" destOrd="0" parTransId="{38F2FE77-F81C-48DF-BDC1-FADE180E94F9}" sibTransId="{41D16767-66E9-4F10-983F-3E3E62E81D17}"/>
    <dgm:cxn modelId="{0F3C1154-D5D0-4D99-9F58-FAFCA4A5F9EF}" srcId="{7068031F-7F79-4542-8BBD-27A49FDC7F08}" destId="{74115B06-47EE-4FB1-8AAB-B62EB35DCF58}" srcOrd="0" destOrd="0" parTransId="{FF8FB339-E053-4C9F-80CE-D880BA946CB7}" sibTransId="{894418CA-21D9-4F42-85D6-E27C8020D20D}"/>
    <dgm:cxn modelId="{B1C33E12-198A-401C-9160-0F3789D57FAA}" type="presOf" srcId="{A8BDE007-4EC3-4A53-8DB0-4F15EDD1DAB0}" destId="{5275FBA5-7A01-403F-BCF6-112E044C93D0}" srcOrd="0" destOrd="0" presId="urn:microsoft.com/office/officeart/2005/8/layout/default"/>
    <dgm:cxn modelId="{FE264C38-BEC5-42B3-A36C-24E99F8D9F7D}" type="presParOf" srcId="{A7125F88-441B-4608-B01B-5AD44D9B0B58}" destId="{C3A46B3F-E0DB-4866-B84B-AE51700262BC}" srcOrd="0" destOrd="0" presId="urn:microsoft.com/office/officeart/2005/8/layout/default"/>
    <dgm:cxn modelId="{532CF628-B4A4-4E62-9377-F95912B528CB}" type="presParOf" srcId="{A7125F88-441B-4608-B01B-5AD44D9B0B58}" destId="{319F95EB-CE32-42FA-9DD0-61B00C863FE8}" srcOrd="1" destOrd="0" presId="urn:microsoft.com/office/officeart/2005/8/layout/default"/>
    <dgm:cxn modelId="{8266A614-FFFD-4AF4-AD21-708E5C272741}" type="presParOf" srcId="{A7125F88-441B-4608-B01B-5AD44D9B0B58}" destId="{BF691BC2-A326-4E75-BD29-404B4D2F44AA}" srcOrd="2" destOrd="0" presId="urn:microsoft.com/office/officeart/2005/8/layout/default"/>
    <dgm:cxn modelId="{30CE11E3-6B17-418B-9F05-B97E0939715C}" type="presParOf" srcId="{A7125F88-441B-4608-B01B-5AD44D9B0B58}" destId="{3D46A59F-D541-40E8-B44C-C8630B4244DD}" srcOrd="3" destOrd="0" presId="urn:microsoft.com/office/officeart/2005/8/layout/default"/>
    <dgm:cxn modelId="{D10FCD4E-CE47-4A53-9B3B-08D852C42811}" type="presParOf" srcId="{A7125F88-441B-4608-B01B-5AD44D9B0B58}" destId="{E11EECAD-060C-4BE6-9291-467AC84530A1}" srcOrd="4" destOrd="0" presId="urn:microsoft.com/office/officeart/2005/8/layout/default"/>
    <dgm:cxn modelId="{CB0FE90D-622B-4834-A82A-313E43FC45C0}" type="presParOf" srcId="{A7125F88-441B-4608-B01B-5AD44D9B0B58}" destId="{DA1E6298-1187-46C3-B558-73EE546E85F2}" srcOrd="5" destOrd="0" presId="urn:microsoft.com/office/officeart/2005/8/layout/default"/>
    <dgm:cxn modelId="{9F8CAF29-D50D-4C5C-9934-F486A9B8E5DB}" type="presParOf" srcId="{A7125F88-441B-4608-B01B-5AD44D9B0B58}" destId="{3006EB1E-3BC6-4CF9-BE5F-3D3897DAF89A}" srcOrd="6" destOrd="0" presId="urn:microsoft.com/office/officeart/2005/8/layout/default"/>
    <dgm:cxn modelId="{9C36B470-2E82-4E4A-BC7D-33924BBF0E7B}" type="presParOf" srcId="{A7125F88-441B-4608-B01B-5AD44D9B0B58}" destId="{4F4F70E6-25C3-4FAA-87D1-316029C56890}" srcOrd="7" destOrd="0" presId="urn:microsoft.com/office/officeart/2005/8/layout/default"/>
    <dgm:cxn modelId="{6CD38F64-0E06-448C-A44B-CAD0E9A91FD0}" type="presParOf" srcId="{A7125F88-441B-4608-B01B-5AD44D9B0B58}" destId="{5275FBA5-7A01-403F-BCF6-112E044C93D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A46B3F-E0DB-4866-B84B-AE51700262BC}">
      <dsp:nvSpPr>
        <dsp:cNvPr id="0" name=""/>
        <dsp:cNvSpPr/>
      </dsp:nvSpPr>
      <dsp:spPr>
        <a:xfrm>
          <a:off x="1111134" y="2070"/>
          <a:ext cx="2608476" cy="1565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информирование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1134" y="2070"/>
        <a:ext cx="2608476" cy="1565086"/>
      </dsp:txXfrm>
    </dsp:sp>
    <dsp:sp modelId="{BF691BC2-A326-4E75-BD29-404B4D2F44AA}">
      <dsp:nvSpPr>
        <dsp:cNvPr id="0" name=""/>
        <dsp:cNvSpPr/>
      </dsp:nvSpPr>
      <dsp:spPr>
        <a:xfrm>
          <a:off x="3912403" y="38192"/>
          <a:ext cx="3594846" cy="1565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обобщение правоприменительной практики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2403" y="38192"/>
        <a:ext cx="3594846" cy="1565086"/>
      </dsp:txXfrm>
    </dsp:sp>
    <dsp:sp modelId="{E11EECAD-060C-4BE6-9291-467AC84530A1}">
      <dsp:nvSpPr>
        <dsp:cNvPr id="0" name=""/>
        <dsp:cNvSpPr/>
      </dsp:nvSpPr>
      <dsp:spPr>
        <a:xfrm>
          <a:off x="169657" y="1828003"/>
          <a:ext cx="2608476" cy="1565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объявление предостережения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657" y="1828003"/>
        <a:ext cx="2608476" cy="1565086"/>
      </dsp:txXfrm>
    </dsp:sp>
    <dsp:sp modelId="{3006EB1E-3BC6-4CF9-BE5F-3D3897DAF89A}">
      <dsp:nvSpPr>
        <dsp:cNvPr id="0" name=""/>
        <dsp:cNvSpPr/>
      </dsp:nvSpPr>
      <dsp:spPr>
        <a:xfrm>
          <a:off x="3038981" y="1828003"/>
          <a:ext cx="2608476" cy="1565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консультирование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38981" y="1828003"/>
        <a:ext cx="2608476" cy="1565086"/>
      </dsp:txXfrm>
    </dsp:sp>
    <dsp:sp modelId="{5275FBA5-7A01-403F-BCF6-112E044C93D0}">
      <dsp:nvSpPr>
        <dsp:cNvPr id="0" name=""/>
        <dsp:cNvSpPr/>
      </dsp:nvSpPr>
      <dsp:spPr>
        <a:xfrm>
          <a:off x="5908306" y="1828003"/>
          <a:ext cx="2608476" cy="1565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профилактический визит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08306" y="1828003"/>
        <a:ext cx="2608476" cy="1565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380880" y="3639960"/>
            <a:ext cx="8457840" cy="4249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380880" y="3639960"/>
            <a:ext cx="8457840" cy="4249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B261597-CDBC-4D9B-A6B7-94C8CDC16539}" type="datetime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5112010-6C6D-43B8-BB73-C155B02ECB0F}" type="slidenum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B261597-CDBC-4D9B-A6B7-94C8CDC16539}" type="datetime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5112010-6C6D-43B8-BB73-C155B02ECB0F}" type="slidenum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B261597-CDBC-4D9B-A6B7-94C8CDC16539}" type="datetime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5112010-6C6D-43B8-BB73-C155B02ECB0F}" type="slidenum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B261597-CDBC-4D9B-A6B7-94C8CDC16539}" type="datetime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5112010-6C6D-43B8-BB73-C155B02ECB0F}" type="slidenum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B261597-CDBC-4D9B-A6B7-94C8CDC16539}" type="datetime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5112010-6C6D-43B8-BB73-C155B02ECB0F}" type="slidenum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B261597-CDBC-4D9B-A6B7-94C8CDC16539}" type="datetime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5112010-6C6D-43B8-BB73-C155B02ECB0F}" type="slidenum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B261597-CDBC-4D9B-A6B7-94C8CDC16539}" type="datetime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5112010-6C6D-43B8-BB73-C155B02ECB0F}" type="slidenum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B261597-CDBC-4D9B-A6B7-94C8CDC16539}" type="datetime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5112010-6C6D-43B8-BB73-C155B02ECB0F}" type="slidenum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B261597-CDBC-4D9B-A6B7-94C8CDC16539}" type="datetime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5112010-6C6D-43B8-BB73-C155B02ECB0F}" type="slidenum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B261597-CDBC-4D9B-A6B7-94C8CDC16539}" type="datetime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5112010-6C6D-43B8-BB73-C155B02ECB0F}" type="slidenum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8B261597-CDBC-4D9B-A6B7-94C8CDC16539}" type="datetime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5112010-6C6D-43B8-BB73-C155B02ECB0F}" type="slidenum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80880" y="3639960"/>
            <a:ext cx="8457840" cy="4249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2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514080" y="4012200"/>
            <a:ext cx="8629920" cy="180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3639960"/>
            <a:ext cx="8457840" cy="916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04617B"/>
                </a:solidFill>
                <a:latin typeface="Franklin Gothic Medium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57240"/>
            <a:ext cx="2514240" cy="2163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77263D4-1ED1-4080-9484-AAB3CD33B0EA}" type="datetime">
              <a:rPr lang="ru-RU" sz="1200" b="0" strike="noStrike" spc="-1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57240"/>
            <a:ext cx="3352320" cy="2163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4855320"/>
            <a:ext cx="758520" cy="18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B6AB6253-CE9E-4454-B50D-2F2F07EA00F7}" type="slidenum">
              <a:rPr lang="ru-RU" sz="1200" b="0" strike="noStrike" spc="-1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4617B"/>
                </a:solidFill>
                <a:latin typeface="Franklin Gothic Book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4617B"/>
                </a:solidFill>
                <a:latin typeface="Franklin Gothic Book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4617B"/>
                </a:solidFill>
                <a:latin typeface="Franklin Gothic Book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4617B"/>
                </a:solidFill>
                <a:latin typeface="Franklin Gothic Book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4617B"/>
                </a:solidFill>
                <a:latin typeface="Franklin Gothic Book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4617B"/>
                </a:solidFill>
                <a:latin typeface="Franklin Gothic Book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4617B"/>
                </a:solidFill>
                <a:latin typeface="Franklin Gothic Book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 1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Line 2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301680" y="343080"/>
            <a:ext cx="8686440" cy="630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04617B"/>
                </a:solidFill>
                <a:latin typeface="Franklin Gothic Medium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dt"/>
          </p:nvPr>
        </p:nvSpPr>
        <p:spPr>
          <a:xfrm>
            <a:off x="6477120" y="57240"/>
            <a:ext cx="2514240" cy="2163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06BA704B-4634-4A44-B3E2-A8C9200DCE43}" type="datetime">
              <a:rPr lang="ru-RU" sz="1200" b="0" strike="noStrike" spc="-1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ftr"/>
          </p:nvPr>
        </p:nvSpPr>
        <p:spPr>
          <a:xfrm>
            <a:off x="3124080" y="57240"/>
            <a:ext cx="3352320" cy="2163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sldNum"/>
          </p:nvPr>
        </p:nvSpPr>
        <p:spPr>
          <a:xfrm>
            <a:off x="8229600" y="4857840"/>
            <a:ext cx="761760" cy="182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2E21498B-1358-4661-B1BF-960FB4F5F97E}" type="slidenum">
              <a:rPr lang="ru-RU" sz="1200" b="0" strike="noStrike" spc="-1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4617B"/>
                </a:solidFill>
                <a:latin typeface="Franklin Gothic Book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4617B"/>
                </a:solidFill>
                <a:latin typeface="Franklin Gothic Book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4617B"/>
                </a:solidFill>
                <a:latin typeface="Franklin Gothic Book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4617B"/>
                </a:solidFill>
                <a:latin typeface="Franklin Gothic Book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4617B"/>
                </a:solidFill>
                <a:latin typeface="Franklin Gothic Book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4617B"/>
                </a:solidFill>
                <a:latin typeface="Franklin Gothic Book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4617B"/>
                </a:solidFill>
                <a:latin typeface="Franklin Gothic Book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ne 1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Line 2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PlaceHolder 4"/>
          <p:cNvSpPr>
            <a:spLocks noGrp="1"/>
          </p:cNvSpPr>
          <p:nvPr>
            <p:ph type="dt"/>
          </p:nvPr>
        </p:nvSpPr>
        <p:spPr>
          <a:xfrm>
            <a:off x="6477120" y="57240"/>
            <a:ext cx="2514240" cy="2163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9C03E124-38FA-4AA7-B91E-218D23C95C2C}" type="datetime">
              <a:rPr lang="ru-RU" sz="1200" b="0" strike="noStrike" spc="-1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ftr"/>
          </p:nvPr>
        </p:nvSpPr>
        <p:spPr>
          <a:xfrm>
            <a:off x="3124080" y="57240"/>
            <a:ext cx="3352320" cy="2163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sldNum"/>
          </p:nvPr>
        </p:nvSpPr>
        <p:spPr>
          <a:xfrm>
            <a:off x="8229600" y="4857840"/>
            <a:ext cx="761760" cy="182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96CB9058-A323-418C-9689-19F8423FE1D9}" type="slidenum">
              <a:rPr lang="ru-RU" sz="1200" b="0" strike="noStrike" spc="-1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Franklin Gothic Book"/>
              </a:rPr>
              <a:t>Для правки текста заглавия щёлкните мышью</a:t>
            </a:r>
          </a:p>
        </p:txBody>
      </p:sp>
      <p:sp>
        <p:nvSpPr>
          <p:cNvPr id="140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4617B"/>
                </a:solidFill>
                <a:latin typeface="Franklin Gothic Book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4617B"/>
                </a:solidFill>
                <a:latin typeface="Franklin Gothic Book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4617B"/>
                </a:solidFill>
                <a:latin typeface="Franklin Gothic Book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4617B"/>
                </a:solidFill>
                <a:latin typeface="Franklin Gothic Book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4617B"/>
                </a:solidFill>
                <a:latin typeface="Franklin Gothic Book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4617B"/>
                </a:solidFill>
                <a:latin typeface="Franklin Gothic Book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4617B"/>
                </a:solidFill>
                <a:latin typeface="Franklin Gothic Book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777263D4-1ED1-4080-9484-AAB3CD33B0EA}" type="datetime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>
                <a:lnSpc>
                  <a:spcPct val="100000"/>
                </a:lnSpc>
              </a:pPr>
              <a:t>16.03.2023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B6AB6253-CE9E-4454-B50D-2F2F07EA00F7}" type="slidenum">
              <a:rPr lang="ru-RU" sz="1200" b="0" strike="noStrike" spc="-1" smtClean="0">
                <a:solidFill>
                  <a:srgbClr val="0D61AE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prarchives.midural.ru/article/show/id/1017" TargetMode="Externa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395640" y="195480"/>
            <a:ext cx="8568720" cy="374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рисками причинения вреда (ущерба) охраняемым законом ценностям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2400" b="1" strike="noStrike" cap="all" spc="-1" dirty="0">
                <a:solidFill>
                  <a:srgbClr val="04617B"/>
                </a:solidFill>
                <a:latin typeface="Franklin Gothic Medium"/>
              </a:rPr>
              <a:t> 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24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30722" name="Picture 2" descr="https://img2.freepng.ru/20180611/xig/kisspng-operational-risk-management-risk-management-inform-5b1eb55c02ca72.740689571528739164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915566"/>
            <a:ext cx="8664897" cy="4104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https://www.offidocs.com/images/warningdangerattention.jpg"/>
          <p:cNvPicPr/>
          <p:nvPr/>
        </p:nvPicPr>
        <p:blipFill>
          <a:blip r:embed="rId2" cstate="print"/>
          <a:stretch/>
        </p:blipFill>
        <p:spPr>
          <a:xfrm>
            <a:off x="0" y="843558"/>
            <a:ext cx="2915816" cy="3003464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2915640" y="267480"/>
            <a:ext cx="6048360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Объявление предостережения.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  </a:t>
            </a:r>
            <a:endParaRPr lang="ru-RU" sz="2800" spc="-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При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наличии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у Управления архивами сведений о готовящихся нарушениях обязательных требований или признаках таких нарушений,  Управление архивами объявляет контролируемому лицу предостережение о недопустимости нарушения обязательных требований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2" descr="https://vestipb.ru/article/articles_16_09_2019_1.jpg"/>
          <p:cNvPicPr/>
          <p:nvPr/>
        </p:nvPicPr>
        <p:blipFill>
          <a:blip r:embed="rId2" cstate="print"/>
          <a:stretch/>
        </p:blipFill>
        <p:spPr>
          <a:xfrm>
            <a:off x="4175280" y="0"/>
            <a:ext cx="4968360" cy="5143320"/>
          </a:xfrm>
          <a:prstGeom prst="rect">
            <a:avLst/>
          </a:prstGeom>
          <a:ln>
            <a:noFill/>
          </a:ln>
        </p:spPr>
      </p:pic>
      <p:sp>
        <p:nvSpPr>
          <p:cNvPr id="187" name="CustomShape 1"/>
          <p:cNvSpPr/>
          <p:nvPr/>
        </p:nvSpPr>
        <p:spPr>
          <a:xfrm rot="10800000" flipH="1" flipV="1">
            <a:off x="180000" y="310320"/>
            <a:ext cx="4176000" cy="3749760"/>
          </a:xfrm>
          <a:prstGeom prst="rect">
            <a:avLst/>
          </a:prstGeom>
          <a:noFill/>
          <a:ln w="936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Информирование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контролируемых лиц по вопросам соблюдения обязательных требований осуществляется посредством размещения на сайте Управления архивами и в средствах массовой информации соответствующих сведений.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https://catherineasquithgallery.com/uploads/posts/2021-02/1613545379_105-p-kartinki-na-belom-fone-dlya-prezentatsii-118.jpg"/>
          <p:cNvPicPr/>
          <p:nvPr/>
        </p:nvPicPr>
        <p:blipFill>
          <a:blip r:embed="rId2" cstate="print"/>
          <a:stretch/>
        </p:blipFill>
        <p:spPr>
          <a:xfrm>
            <a:off x="155520" y="339480"/>
            <a:ext cx="3840416" cy="460800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3995936" y="123480"/>
            <a:ext cx="5003704" cy="4399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Обобщение правоприменительной практики.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20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latin typeface="Times New Roman"/>
              </a:rPr>
              <a:t>Ежегодно Управление архивами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по итогам обобщения правоприменительной практики, обеспечивает подготовку проекта доклада о результатах правоприменительной практики в котором проводится статистика и анализ результативности и эффективности осуществления контроля. 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4"/>
          <p:cNvSpPr/>
          <p:nvPr/>
        </p:nvSpPr>
        <p:spPr>
          <a:xfrm flipH="1">
            <a:off x="251640" y="1200688"/>
            <a:ext cx="4752000" cy="353943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Консультирование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может осуществляться инспектором по телефону, посредством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видео-конференц-связи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на личном приеме, либо в ходе профилактического мероприятия, контрольного (надзорного) мероприятия.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1506" name="Picture 2" descr="https://xn----8sbbilafpyxcf8a.xn--p1ai/wp-content/uploads/2022/01/ocenka-professionalnyh-ris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71550"/>
            <a:ext cx="4139952" cy="4371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 descr="https://profavia.ru/images/statyi/Ohrana_truda/04.10_Proverochnyj-list.jpg"/>
          <p:cNvPicPr/>
          <p:nvPr/>
        </p:nvPicPr>
        <p:blipFill>
          <a:blip r:embed="rId2" cstate="print"/>
          <a:stretch/>
        </p:blipFill>
        <p:spPr>
          <a:xfrm>
            <a:off x="4139952" y="0"/>
            <a:ext cx="5003688" cy="509203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179640" y="360609"/>
            <a:ext cx="3888304" cy="409342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Проверочные листы.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Управление архивами формирует и утверждает проверочные листы (списки контрольных вопросов) ответы на которые свидетельствуют о соблюдении или несоблюдении контролируемым лицом обязательных требований.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 descr="https://avatars.mds.yandex.net/i?id=892d99defa2e85e8594d80bcfa19ef8e_l-4569669-images-thumbs&amp;n=13"/>
          <p:cNvPicPr/>
          <p:nvPr/>
        </p:nvPicPr>
        <p:blipFill>
          <a:blip r:embed="rId2" cstate="print"/>
          <a:stretch/>
        </p:blipFill>
        <p:spPr>
          <a:xfrm>
            <a:off x="0" y="0"/>
            <a:ext cx="4715640" cy="514332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3924000" y="123480"/>
            <a:ext cx="5112360" cy="46151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tabLst>
                <a:tab pos="0" algn="l"/>
              </a:tabLst>
            </a:pPr>
            <a:r>
              <a:rPr lang="ru-RU" sz="2000" b="1" dirty="0" smtClean="0">
                <a:latin typeface="Liberation Sans Narrow" pitchFamily="34" charset="0"/>
              </a:rPr>
              <a:t>Задачей </a:t>
            </a:r>
            <a:r>
              <a:rPr lang="ru-RU" sz="2000" b="1" dirty="0" smtClean="0">
                <a:latin typeface="Liberation Sans Narrow" pitchFamily="34" charset="0"/>
              </a:rPr>
              <a:t>государственного контроля прежде всего является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предупреждение</a:t>
            </a:r>
            <a:r>
              <a:rPr lang="ru-RU" sz="2000" b="1" dirty="0" smtClean="0">
                <a:latin typeface="Liberation Sans Narrow" pitchFamily="34" charset="0"/>
              </a:rPr>
              <a:t> нарушений, а уже затем их выявление и пресечение.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профилактика рисков причинения вреда (ущерба) охраняемым законом ценностям направлена на достижение следующих основных целей: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1) стимулирование добросовестного соблюдения обязательных требований всеми контролируемыми лицами;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2) устранение условий, причин и факторов, способных привести к нарушениям обязательных требований и (или) причинению вреда (ущерба) охраняемым законом ценностям;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3) создание условий для доведения обязательных требований до контролируемых лиц, повышение информированности о способах их соблюдения</a:t>
            </a:r>
            <a:r>
              <a:rPr lang="ru-RU" dirty="0" smtClean="0">
                <a:latin typeface="Liberation Sans Narrow" pitchFamily="34" charset="0"/>
              </a:rPr>
              <a:t>.</a:t>
            </a:r>
            <a:endParaRPr lang="ru-RU" dirty="0" smtClean="0">
              <a:latin typeface="Liberation Sans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301680" y="343080"/>
            <a:ext cx="8686440" cy="630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 dirty="0">
                <a:latin typeface="Franklin Gothic Medium"/>
              </a:rPr>
              <a:t>Профилактика рисков </a:t>
            </a:r>
            <a:endParaRPr lang="ru-RU" sz="3600" b="0" strike="noStrike" spc="-1" dirty="0">
              <a:latin typeface="Franklin Gothic Book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251520" y="1169320"/>
            <a:ext cx="8568952" cy="341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 indent="450850"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latin typeface="Liberation Sans Narrow" pitchFamily="34" charset="0"/>
              </a:rPr>
              <a:t>Федеральный закон № 248-ФЗ в ст. 8 декларирует преимущество проведения профилактических мероприятий над контрольно-надзорными мероприятиями, обозначая данный приоритет в числе одного из принципов. </a:t>
            </a:r>
          </a:p>
          <a:p>
            <a:pPr indent="450850"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latin typeface="Liberation Sans Narrow" pitchFamily="34" charset="0"/>
              </a:rPr>
              <a:t>Проведение контролирующими (надзорными) органами профилактических мероприятий является </a:t>
            </a:r>
            <a:r>
              <a:rPr lang="ru-RU" sz="2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приоритетным по отношению к проведению контрольных (надзорных) мероприятий </a:t>
            </a:r>
            <a:r>
              <a:rPr lang="ru-RU" sz="2400" b="0" strike="noStrike" spc="-1" dirty="0">
                <a:latin typeface="Liberation Sans Narrow" pitchFamily="34" charset="0"/>
              </a:rPr>
              <a:t>- это прописано в п. 1 ст. 8 Закона о контроле № 248-ФЗ.</a:t>
            </a:r>
          </a:p>
          <a:p>
            <a:pPr indent="450850" algn="just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115640" y="267480"/>
            <a:ext cx="7570800" cy="18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457200" y="267480"/>
            <a:ext cx="8578800" cy="457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70C0"/>
                </a:solidFill>
                <a:latin typeface="Times New Roman"/>
              </a:rPr>
              <a:t>Информация по осуществлению регионального государственного контроля (надзора) в сфере архивного дела размещена на официальном сайте Управления по адресу:</a:t>
            </a:r>
            <a:endParaRPr lang="ru-RU" sz="3200" b="0" strike="noStrike" spc="-1" dirty="0">
              <a:solidFill>
                <a:srgbClr val="04617B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en-US" sz="2800" b="1" u="sng" strike="noStrike" spc="-1" dirty="0">
                <a:solidFill>
                  <a:srgbClr val="FF0000"/>
                </a:solidFill>
                <a:uFillTx/>
                <a:latin typeface="Times New Roman"/>
                <a:hlinkClick r:id="rId2"/>
              </a:rPr>
              <a:t>https://</a:t>
            </a:r>
            <a:r>
              <a:rPr lang="en-US" sz="2800" b="1" u="sng" strike="noStrike" spc="-1" dirty="0" smtClean="0">
                <a:solidFill>
                  <a:srgbClr val="FF0000"/>
                </a:solidFill>
                <a:uFillTx/>
                <a:latin typeface="Times New Roman"/>
                <a:hlinkClick r:id="rId2"/>
              </a:rPr>
              <a:t>uprarchives.midural.ru/article/show/id/1017</a:t>
            </a:r>
            <a:endParaRPr lang="ru-RU" sz="2800" b="1" u="sng" strike="noStrike" spc="-1" dirty="0" smtClean="0">
              <a:solidFill>
                <a:srgbClr val="FF0000"/>
              </a:solidFill>
              <a:uFillTx/>
              <a:latin typeface="Times New Roman"/>
            </a:endParaRPr>
          </a:p>
          <a:p>
            <a:pPr indent="1588"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1" u="sng" spc="-1" dirty="0" smtClean="0">
                <a:solidFill>
                  <a:srgbClr val="FF0000"/>
                </a:solidFill>
                <a:latin typeface="Times New Roman"/>
              </a:rPr>
              <a:t>Раздел «государственный контроль в сфере архивного дела»</a:t>
            </a:r>
            <a:endParaRPr lang="ru-RU" sz="2800" b="0" strike="noStrike" spc="-1" dirty="0">
              <a:solidFill>
                <a:srgbClr val="04617B"/>
              </a:solidFill>
              <a:latin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432440" y="1059480"/>
            <a:ext cx="7406280" cy="136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3600" b="1" strike="noStrike" cap="all" spc="-1" dirty="0">
                <a:latin typeface="Times New Roman"/>
              </a:rPr>
              <a:t>СПАСИБО ЗА ВНИМАНИЕ!</a:t>
            </a:r>
            <a:endParaRPr lang="ru-RU" sz="3600" b="1" strike="noStrike" spc="-1" dirty="0">
              <a:latin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04920" y="123480"/>
            <a:ext cx="8686440" cy="84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cap="all" spc="-1" dirty="0">
                <a:latin typeface="Times New Roman"/>
              </a:rPr>
              <a:t>Правовое регулирование Профилактики рисков причинения вреда (ущерба) </a:t>
            </a:r>
            <a:endParaRPr lang="ru-RU" sz="2000" b="0" strike="noStrike" spc="-1" dirty="0">
              <a:latin typeface="Franklin Gothic Book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304920" y="987480"/>
            <a:ext cx="8686440" cy="316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88500"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 dirty="0" smtClean="0">
                <a:latin typeface="Times New Roman"/>
              </a:rPr>
              <a:t>Федеральный закон </a:t>
            </a:r>
            <a:r>
              <a:rPr lang="ru-RU" sz="2400" b="1" strike="noStrike" spc="-1" dirty="0">
                <a:latin typeface="Times New Roman"/>
              </a:rPr>
              <a:t>от 31 июля 2020 года </a:t>
            </a:r>
            <a:r>
              <a:rPr dirty="0"/>
              <a:t/>
            </a:r>
            <a:br>
              <a:rPr dirty="0"/>
            </a:br>
            <a:r>
              <a:rPr lang="ru-RU" sz="2400" b="1" strike="noStrike" spc="-1" dirty="0">
                <a:latin typeface="Times New Roman"/>
              </a:rPr>
              <a:t>№ 248-ФЗ «О государственном контроле (надзоре) и муниципальном контроле в Российской Федерации» </a:t>
            </a:r>
            <a:endParaRPr lang="ru-RU" sz="2400" b="0" strike="noStrike" spc="-1" dirty="0">
              <a:latin typeface="Franklin Gothic Book"/>
            </a:endParaRPr>
          </a:p>
          <a:p>
            <a:pPr marL="343080" indent="-342720"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b="0" strike="noStrike" spc="-1" dirty="0"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 dirty="0">
                <a:latin typeface="Times New Roman"/>
              </a:rPr>
              <a:t>постановление Правительства Свердловской области от 08.09.2021 </a:t>
            </a:r>
            <a:r>
              <a:rPr dirty="0"/>
              <a:t/>
            </a:r>
            <a:br>
              <a:rPr dirty="0"/>
            </a:br>
            <a:r>
              <a:rPr lang="ru-RU" sz="2400" b="1" strike="noStrike" spc="-1" dirty="0">
                <a:latin typeface="Times New Roman"/>
              </a:rPr>
              <a:t>№ 563-ПП, которым утверждено Положение о региональном государственном контроле (надзоре) за соблюдением законодательства об архивном деле на территории Свердловской области</a:t>
            </a:r>
            <a:endParaRPr lang="ru-RU" sz="2400" b="0" strike="noStrike" spc="-1" dirty="0">
              <a:latin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3478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Государственный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контроль (надзор), осуществляются на основе управления рисками причинения вреда (ущерба), определяющего выбор профилактических мероприятий и контрольных (надзорных) мероприятий, их содержание (в том числе объем проверяемых обязательных требований), интенсивность 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результаты.</a:t>
            </a:r>
          </a:p>
          <a:p>
            <a:pPr algn="just"/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itchFamily="34" charset="0"/>
            </a:endParaRPr>
          </a:p>
          <a:p>
            <a:pPr algn="just"/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itchFamily="34" charset="0"/>
            </a:endParaRPr>
          </a:p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Под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риском причинения вреда (ущерба) понимается вероятность наступления событий, следствием которых может стать причинение вреда (ущерба) различного масштаба и тяжести охраняемым законом ценностям.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355976" y="267494"/>
            <a:ext cx="4680520" cy="4752528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itchFamily="34" charset="0"/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itchFamily="34" charset="0"/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Под оценкой риска причинения вреда (ущерба) понимается деятельность контрольного (надзорного) органа по определению вероятности возникновения риска и масштаба вреда (ущерба) для охраняемых законом ценностей. </a:t>
            </a: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itchFamily="34" charset="0"/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Под управлением риском причинения вреда (ущерба) понимается осуществление на основе оценки рисков причинения вреда (ущерба) профилактических мероприятий и контрольных (надзорных) мероприятий в целях обеспечения допустимого уровня риска причинения вреда (ущерба) в соответствующей сфере деятельности.</a:t>
            </a: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https://www.courseduck.com/programming/machine-learning/images/601797-636990499406106004-16x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5486"/>
            <a:ext cx="417646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04920" y="123480"/>
            <a:ext cx="8686440" cy="84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cap="all" spc="-1" dirty="0" smtClean="0">
                <a:latin typeface="Liberation Sans Narrow" pitchFamily="34" charset="0"/>
              </a:rPr>
              <a:t>ПЕРЕЧЕНЬ  ИНДИКАТОРОВ  РИСКА  НАРУШЕНИЯ ОБЯЗАТЕЛЬНЫХ  ТЕБОВАНИЙ </a:t>
            </a:r>
            <a:endParaRPr lang="ru-RU" sz="2000" b="0" strike="noStrike" spc="-1" dirty="0">
              <a:latin typeface="Liberation Sans Narrow" pitchFamily="34" charset="0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304920" y="987480"/>
            <a:ext cx="8686440" cy="316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6000"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b="0" strike="noStrike" spc="-1" dirty="0">
              <a:solidFill>
                <a:srgbClr val="04617B"/>
              </a:solidFill>
              <a:latin typeface="Franklin Gothic 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2509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1.Увеличение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загруженности архивохранилища за календарный год более чем на 10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%.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itchFamily="34" charset="0"/>
            </a:endParaRPr>
          </a:p>
          <a:p>
            <a:pPr marL="457200" indent="-457200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itchFamily="34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2. Увеличение объема хранящихся документов у контролируемого лица сверх установленного срока за календарный год более чем на 100 единиц хранения архивных документов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itchFamily="34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3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. Снижение степени упорядочения документов (внесение в описи дел постоянного срока хранения и описи дел по личному составу) за календарный год более чем на 10%.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347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itchFamily="34" charset="0"/>
              </a:rPr>
              <a:t>Количество профилактических мероприятий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0" y="1131590"/>
          <a:ext cx="609600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04920" y="343080"/>
            <a:ext cx="8686440" cy="628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cap="all" spc="-1" dirty="0">
                <a:latin typeface="Times New Roman"/>
              </a:rPr>
              <a:t>Виды профилактических мероприятий </a:t>
            </a:r>
            <a:endParaRPr lang="ru-RU" sz="2800" b="0" strike="noStrike" spc="-1" dirty="0">
              <a:latin typeface="Franklin Gothic Book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1151658765"/>
              </p:ext>
            </p:extLst>
          </p:nvPr>
        </p:nvGraphicFramePr>
        <p:xfrm>
          <a:off x="304920" y="1165320"/>
          <a:ext cx="8686440" cy="339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67640" y="3216600"/>
            <a:ext cx="8496720" cy="1555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Профилактический визит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проводится инспектором в форме профилактической беседы по месту осуществления деятельности контролируемого лица либо путем использования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видео-конференц-связи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0484" name="Picture 4" descr="https://marketplace.qiwi.kz/images/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568952" cy="33638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2823</TotalTime>
  <Words>602</Words>
  <Application>Microsoft Office PowerPoint</Application>
  <PresentationFormat>Экран (16:9)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Office Theme</vt:lpstr>
      <vt:lpstr>Office Theme</vt:lpstr>
      <vt:lpstr>Office Theme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проведения проверок по контролю за соблюдением законодательства об архивном деле в Российской Федерации, законов и иных нормативных правовых актов Свердловской области об архивном деле за 2017 год</dc:title>
  <dc:creator>User</dc:creator>
  <cp:lastModifiedBy>u.zaharova</cp:lastModifiedBy>
  <cp:revision>275</cp:revision>
  <dcterms:created xsi:type="dcterms:W3CDTF">2017-11-29T06:08:11Z</dcterms:created>
  <dcterms:modified xsi:type="dcterms:W3CDTF">2023-03-16T09:59:55Z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